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39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392"/>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2"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B36FE3-D601-42E0-A774-49F74A862258}" type="slidenum">
              <a:rPr lang="en-GB" smtClean="0"/>
              <a:t>1</a:t>
            </a:fld>
            <a:endParaRPr lang="en-GB"/>
          </a:p>
        </p:txBody>
      </p:sp>
    </p:spTree>
    <p:extLst>
      <p:ext uri="{BB962C8B-B14F-4D97-AF65-F5344CB8AC3E}">
        <p14:creationId xmlns:p14="http://schemas.microsoft.com/office/powerpoint/2010/main" val="3530458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1242" y="807909"/>
            <a:ext cx="10871200" cy="618545"/>
          </a:xfrm>
          <a:prstGeom prst="rect">
            <a:avLst/>
          </a:prstGeom>
        </p:spPr>
      </p:pic>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23128" y="2607812"/>
            <a:ext cx="9568870" cy="1291025"/>
          </a:xfrm>
          <a:prstGeom prst="rect">
            <a:avLst/>
          </a:prstGeom>
        </p:spPr>
      </p:pic>
      <p:sp>
        <p:nvSpPr>
          <p:cNvPr id="11" name="TextBox 10">
            <a:extLst>
              <a:ext uri="{FF2B5EF4-FFF2-40B4-BE49-F238E27FC236}">
                <a16:creationId xmlns:a16="http://schemas.microsoft.com/office/drawing/2014/main" id="{6D774F10-2645-359B-4948-14AEB45DEA05}"/>
              </a:ext>
            </a:extLst>
          </p:cNvPr>
          <p:cNvSpPr txBox="1"/>
          <p:nvPr/>
        </p:nvSpPr>
        <p:spPr>
          <a:xfrm>
            <a:off x="3195779" y="2731346"/>
            <a:ext cx="8333510" cy="1077218"/>
          </a:xfrm>
          <a:prstGeom prst="rect">
            <a:avLst/>
          </a:prstGeom>
          <a:noFill/>
        </p:spPr>
        <p:txBody>
          <a:bodyPr wrap="square" rtlCol="0">
            <a:spAutoFit/>
          </a:bodyPr>
          <a:lstStyle/>
          <a:p>
            <a:pPr algn="ctr"/>
            <a:r>
              <a:rPr lang="en-GB" sz="1600" i="1" dirty="0">
                <a:solidFill>
                  <a:schemeClr val="accent5"/>
                </a:solidFill>
              </a:rPr>
              <a:t>Going to work in a completely different department within Government allowed me to experience a new way of working, at a place with a slicker organisational structure, it was an enriching opportunity. For me, it highlighted the importance having a mechanism for lessons learnt on how another Government delivered projects.</a:t>
            </a:r>
          </a:p>
        </p:txBody>
      </p:sp>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000000"/>
                </a:solidFill>
                <a:effectLst/>
                <a:uLnTx/>
                <a:uFillTx/>
                <a:latin typeface="Arial" panose="020B0604020202020204"/>
                <a:ea typeface="+mn-ea"/>
                <a:cs typeface="+mn-cs"/>
              </a:rPr>
              <a:t>Loan/temp. transfer</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93430" y="2483449"/>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529291" y="3349418"/>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0" y="930885"/>
            <a:ext cx="10731454" cy="338554"/>
          </a:xfrm>
          <a:prstGeom prst="rect">
            <a:avLst/>
          </a:prstGeom>
          <a:noFill/>
        </p:spPr>
        <p:txBody>
          <a:bodyPr wrap="square" rtlCol="0">
            <a:spAutoFit/>
          </a:bodyPr>
          <a:lstStyle/>
          <a:p>
            <a:r>
              <a:rPr lang="en-GB" sz="1600" i="1" dirty="0">
                <a:solidFill>
                  <a:schemeClr val="accent5"/>
                </a:solidFill>
              </a:rPr>
              <a:t>Short-term loan to the Home Office on urgent request for project managers</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4151816865"/>
              </p:ext>
            </p:extLst>
          </p:nvPr>
        </p:nvGraphicFramePr>
        <p:xfrm>
          <a:off x="4767923" y="1587769"/>
          <a:ext cx="5189221" cy="792480"/>
        </p:xfrm>
        <a:graphic>
          <a:graphicData uri="http://schemas.openxmlformats.org/drawingml/2006/table">
            <a:tbl>
              <a:tblPr firstRow="1" bandRow="1">
                <a:tableStyleId>{2D5ABB26-0587-4C30-8999-92F81FD0307C}</a:tableStyleId>
              </a:tblPr>
              <a:tblGrid>
                <a:gridCol w="5189221">
                  <a:extLst>
                    <a:ext uri="{9D8B030D-6E8A-4147-A177-3AD203B41FA5}">
                      <a16:colId xmlns:a16="http://schemas.microsoft.com/office/drawing/2014/main" val="2889353037"/>
                    </a:ext>
                  </a:extLst>
                </a:gridCol>
              </a:tblGrid>
              <a:tr h="296127">
                <a:tc>
                  <a:txBody>
                    <a:bodyPr/>
                    <a:lstStyle/>
                    <a:p>
                      <a:r>
                        <a:rPr lang="en-GB" sz="2000" b="1" dirty="0">
                          <a:solidFill>
                            <a:schemeClr val="bg1"/>
                          </a:solidFill>
                        </a:rPr>
                        <a:t>PROFESSION: </a:t>
                      </a:r>
                      <a:r>
                        <a:rPr lang="en-GB" sz="2000" dirty="0">
                          <a:solidFill>
                            <a:schemeClr val="bg1"/>
                          </a:solidFill>
                        </a:rPr>
                        <a:t>Project Management </a:t>
                      </a:r>
                    </a:p>
                  </a:txBody>
                  <a:tcPr/>
                </a:tc>
                <a:extLst>
                  <a:ext uri="{0D108BD9-81ED-4DB2-BD59-A6C34878D82A}">
                    <a16:rowId xmlns:a16="http://schemas.microsoft.com/office/drawing/2014/main" val="2627358644"/>
                  </a:ext>
                </a:extLst>
              </a:tr>
              <a:tr h="296127">
                <a:tc>
                  <a:txBody>
                    <a:bodyPr/>
                    <a:lstStyle/>
                    <a:p>
                      <a:r>
                        <a:rPr lang="en-GB" sz="2000" b="1" dirty="0">
                          <a:solidFill>
                            <a:schemeClr val="bg1"/>
                          </a:solidFill>
                        </a:rPr>
                        <a:t>ORGANISATION: </a:t>
                      </a:r>
                      <a:r>
                        <a:rPr lang="en-GB" sz="2000" dirty="0">
                          <a:solidFill>
                            <a:schemeClr val="bg1"/>
                          </a:solidFill>
                        </a:rPr>
                        <a:t>DNO </a:t>
                      </a:r>
                    </a:p>
                  </a:txBody>
                  <a:tcPr/>
                </a:tc>
                <a:extLst>
                  <a:ext uri="{0D108BD9-81ED-4DB2-BD59-A6C34878D82A}">
                    <a16:rowId xmlns:a16="http://schemas.microsoft.com/office/drawing/2014/main" val="3741146874"/>
                  </a:ext>
                </a:extLst>
              </a:tr>
            </a:tbl>
          </a:graphicData>
        </a:graphic>
      </p:graphicFrame>
      <p:sp>
        <p:nvSpPr>
          <p:cNvPr id="23" name="TextBox 22">
            <a:extLst>
              <a:ext uri="{FF2B5EF4-FFF2-40B4-BE49-F238E27FC236}">
                <a16:creationId xmlns:a16="http://schemas.microsoft.com/office/drawing/2014/main" id="{019B1658-9B9B-44F1-4D84-0BA735C0AEE9}"/>
              </a:ext>
            </a:extLst>
          </p:cNvPr>
          <p:cNvSpPr txBox="1"/>
          <p:nvPr/>
        </p:nvSpPr>
        <p:spPr>
          <a:xfrm>
            <a:off x="290367" y="1449223"/>
            <a:ext cx="2161309" cy="307777"/>
          </a:xfrm>
          <a:prstGeom prst="rect">
            <a:avLst/>
          </a:prstGeom>
          <a:noFill/>
        </p:spPr>
        <p:txBody>
          <a:bodyPr wrap="square" rtlCol="0">
            <a:spAutoFit/>
          </a:bodyPr>
          <a:lstStyle/>
          <a:p>
            <a:pPr algn="ctr"/>
            <a:r>
              <a:rPr lang="en-GB" sz="1400" b="1" dirty="0">
                <a:solidFill>
                  <a:schemeClr val="bg1"/>
                </a:solidFill>
              </a:rPr>
              <a:t>Bhajan–Singh</a:t>
            </a:r>
          </a:p>
        </p:txBody>
      </p:sp>
      <p:pic>
        <p:nvPicPr>
          <p:cNvPr id="13" name="Picture 12" descr="A black background with white text&#10;&#10;Description automatically generated">
            <a:extLst>
              <a:ext uri="{FF2B5EF4-FFF2-40B4-BE49-F238E27FC236}">
                <a16:creationId xmlns:a16="http://schemas.microsoft.com/office/drawing/2014/main" id="{3156C812-BAF5-039B-DE81-537204BFFA7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72000" y="8987"/>
            <a:ext cx="2520000" cy="344905"/>
          </a:xfrm>
          <a:prstGeom prst="rect">
            <a:avLst/>
          </a:prstGeom>
        </p:spPr>
      </p:pic>
      <p:sp>
        <p:nvSpPr>
          <p:cNvPr id="15" name="Oval 14">
            <a:extLst>
              <a:ext uri="{FF2B5EF4-FFF2-40B4-BE49-F238E27FC236}">
                <a16:creationId xmlns:a16="http://schemas.microsoft.com/office/drawing/2014/main" id="{485C50E2-8021-0895-DBD7-4017EC48A7AF}"/>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cartoon of a person&#10;&#10;Description automatically generated">
            <a:extLst>
              <a:ext uri="{FF2B5EF4-FFF2-40B4-BE49-F238E27FC236}">
                <a16:creationId xmlns:a16="http://schemas.microsoft.com/office/drawing/2014/main" id="{DD0543EB-4663-659B-3D88-27D5F5D09CC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4373" y="1739740"/>
            <a:ext cx="1672004" cy="1828056"/>
          </a:xfrm>
          <a:prstGeom prst="rect">
            <a:avLst/>
          </a:prstGeom>
        </p:spPr>
      </p:pic>
      <p:sp>
        <p:nvSpPr>
          <p:cNvPr id="68" name="Rectangle 67">
            <a:extLst>
              <a:ext uri="{FF2B5EF4-FFF2-40B4-BE49-F238E27FC236}">
                <a16:creationId xmlns:a16="http://schemas.microsoft.com/office/drawing/2014/main" id="{4A8ECBC6-20CE-3AA7-58D7-F075C596F9E7}"/>
              </a:ext>
            </a:extLst>
          </p:cNvPr>
          <p:cNvSpPr/>
          <p:nvPr/>
        </p:nvSpPr>
        <p:spPr>
          <a:xfrm>
            <a:off x="0" y="4012127"/>
            <a:ext cx="12181028" cy="233892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0" name="TextBox 69">
            <a:extLst>
              <a:ext uri="{FF2B5EF4-FFF2-40B4-BE49-F238E27FC236}">
                <a16:creationId xmlns:a16="http://schemas.microsoft.com/office/drawing/2014/main" id="{DE1EF360-E513-30FA-C141-D3BED18C9DC8}"/>
              </a:ext>
            </a:extLst>
          </p:cNvPr>
          <p:cNvSpPr txBox="1"/>
          <p:nvPr/>
        </p:nvSpPr>
        <p:spPr>
          <a:xfrm>
            <a:off x="-21242" y="4366718"/>
            <a:ext cx="1143075" cy="307777"/>
          </a:xfrm>
          <a:prstGeom prst="rect">
            <a:avLst/>
          </a:prstGeom>
          <a:noFill/>
        </p:spPr>
        <p:txBody>
          <a:bodyPr wrap="square" rtlCol="0">
            <a:spAutoFit/>
          </a:bodyPr>
          <a:lstStyle/>
          <a:p>
            <a:r>
              <a:rPr lang="en-GB" sz="1400" dirty="0"/>
              <a:t>Rolls-Royce</a:t>
            </a:r>
            <a:r>
              <a:rPr lang="en-GB" sz="1000" dirty="0"/>
              <a:t>  </a:t>
            </a:r>
          </a:p>
        </p:txBody>
      </p:sp>
      <p:sp>
        <p:nvSpPr>
          <p:cNvPr id="71" name="TextBox 70">
            <a:extLst>
              <a:ext uri="{FF2B5EF4-FFF2-40B4-BE49-F238E27FC236}">
                <a16:creationId xmlns:a16="http://schemas.microsoft.com/office/drawing/2014/main" id="{16FE85CB-A7E6-6A26-4837-FF4143D51740}"/>
              </a:ext>
            </a:extLst>
          </p:cNvPr>
          <p:cNvSpPr txBox="1"/>
          <p:nvPr/>
        </p:nvSpPr>
        <p:spPr>
          <a:xfrm>
            <a:off x="-21242" y="4690964"/>
            <a:ext cx="1388150" cy="307777"/>
          </a:xfrm>
          <a:prstGeom prst="rect">
            <a:avLst/>
          </a:prstGeom>
          <a:noFill/>
        </p:spPr>
        <p:txBody>
          <a:bodyPr wrap="square" rtlCol="0">
            <a:spAutoFit/>
          </a:bodyPr>
          <a:lstStyle/>
          <a:p>
            <a:r>
              <a:rPr lang="en-GB" sz="1400" dirty="0"/>
              <a:t>British Coal</a:t>
            </a:r>
          </a:p>
        </p:txBody>
      </p:sp>
      <p:sp>
        <p:nvSpPr>
          <p:cNvPr id="72" name="TextBox 71">
            <a:extLst>
              <a:ext uri="{FF2B5EF4-FFF2-40B4-BE49-F238E27FC236}">
                <a16:creationId xmlns:a16="http://schemas.microsoft.com/office/drawing/2014/main" id="{81A1B610-D68A-9EEC-6D02-58D44DB6C8B8}"/>
              </a:ext>
            </a:extLst>
          </p:cNvPr>
          <p:cNvSpPr txBox="1"/>
          <p:nvPr/>
        </p:nvSpPr>
        <p:spPr>
          <a:xfrm>
            <a:off x="-21242" y="5015210"/>
            <a:ext cx="1547948" cy="307777"/>
          </a:xfrm>
          <a:prstGeom prst="rect">
            <a:avLst/>
          </a:prstGeom>
          <a:noFill/>
        </p:spPr>
        <p:txBody>
          <a:bodyPr wrap="square" rtlCol="0">
            <a:spAutoFit/>
          </a:bodyPr>
          <a:lstStyle/>
          <a:p>
            <a:r>
              <a:rPr lang="en-GB" sz="1400" dirty="0"/>
              <a:t>MOD (DE&amp;S)</a:t>
            </a:r>
          </a:p>
        </p:txBody>
      </p:sp>
      <p:sp>
        <p:nvSpPr>
          <p:cNvPr id="76" name="TextBox 75">
            <a:extLst>
              <a:ext uri="{FF2B5EF4-FFF2-40B4-BE49-F238E27FC236}">
                <a16:creationId xmlns:a16="http://schemas.microsoft.com/office/drawing/2014/main" id="{05E74C53-31E5-F589-C31D-5C94991BE8A1}"/>
              </a:ext>
            </a:extLst>
          </p:cNvPr>
          <p:cNvSpPr txBox="1"/>
          <p:nvPr/>
        </p:nvSpPr>
        <p:spPr>
          <a:xfrm>
            <a:off x="-21242" y="5339456"/>
            <a:ext cx="887361" cy="307777"/>
          </a:xfrm>
          <a:prstGeom prst="rect">
            <a:avLst/>
          </a:prstGeom>
          <a:noFill/>
        </p:spPr>
        <p:txBody>
          <a:bodyPr wrap="square" rtlCol="0">
            <a:spAutoFit/>
          </a:bodyPr>
          <a:lstStyle/>
          <a:p>
            <a:r>
              <a:rPr lang="en-GB" sz="1400" dirty="0"/>
              <a:t>SDA</a:t>
            </a:r>
          </a:p>
        </p:txBody>
      </p:sp>
      <p:sp>
        <p:nvSpPr>
          <p:cNvPr id="77" name="TextBox 76">
            <a:extLst>
              <a:ext uri="{FF2B5EF4-FFF2-40B4-BE49-F238E27FC236}">
                <a16:creationId xmlns:a16="http://schemas.microsoft.com/office/drawing/2014/main" id="{2CEC7952-2636-1076-7C84-7C650F8B3535}"/>
              </a:ext>
            </a:extLst>
          </p:cNvPr>
          <p:cNvSpPr txBox="1"/>
          <p:nvPr/>
        </p:nvSpPr>
        <p:spPr>
          <a:xfrm>
            <a:off x="-21242" y="5663702"/>
            <a:ext cx="887361" cy="307777"/>
          </a:xfrm>
          <a:prstGeom prst="rect">
            <a:avLst/>
          </a:prstGeom>
          <a:noFill/>
        </p:spPr>
        <p:txBody>
          <a:bodyPr wrap="square" rtlCol="0">
            <a:spAutoFit/>
          </a:bodyPr>
          <a:lstStyle/>
          <a:p>
            <a:r>
              <a:rPr lang="en-GB" sz="1400" dirty="0"/>
              <a:t>DNO</a:t>
            </a:r>
          </a:p>
        </p:txBody>
      </p:sp>
      <p:sp>
        <p:nvSpPr>
          <p:cNvPr id="78" name="TextBox 77">
            <a:extLst>
              <a:ext uri="{FF2B5EF4-FFF2-40B4-BE49-F238E27FC236}">
                <a16:creationId xmlns:a16="http://schemas.microsoft.com/office/drawing/2014/main" id="{B9825E91-4C0E-BD2C-64AB-29EE4EDF93FB}"/>
              </a:ext>
            </a:extLst>
          </p:cNvPr>
          <p:cNvSpPr txBox="1"/>
          <p:nvPr/>
        </p:nvSpPr>
        <p:spPr>
          <a:xfrm>
            <a:off x="-21242" y="5987947"/>
            <a:ext cx="1388150" cy="307777"/>
          </a:xfrm>
          <a:prstGeom prst="rect">
            <a:avLst/>
          </a:prstGeom>
          <a:noFill/>
        </p:spPr>
        <p:txBody>
          <a:bodyPr wrap="square" rtlCol="0">
            <a:spAutoFit/>
          </a:bodyPr>
          <a:lstStyle/>
          <a:p>
            <a:r>
              <a:rPr lang="en-GB" sz="1400" dirty="0"/>
              <a:t>Home Office</a:t>
            </a:r>
          </a:p>
        </p:txBody>
      </p:sp>
      <p:sp>
        <p:nvSpPr>
          <p:cNvPr id="79" name="TextBox 78">
            <a:extLst>
              <a:ext uri="{FF2B5EF4-FFF2-40B4-BE49-F238E27FC236}">
                <a16:creationId xmlns:a16="http://schemas.microsoft.com/office/drawing/2014/main" id="{5E454DA0-5473-E7F1-C68E-13F3797F334F}"/>
              </a:ext>
            </a:extLst>
          </p:cNvPr>
          <p:cNvSpPr txBox="1"/>
          <p:nvPr/>
        </p:nvSpPr>
        <p:spPr>
          <a:xfrm>
            <a:off x="5009859" y="3995158"/>
            <a:ext cx="2161309" cy="400110"/>
          </a:xfrm>
          <a:prstGeom prst="rect">
            <a:avLst/>
          </a:prstGeom>
          <a:noFill/>
        </p:spPr>
        <p:txBody>
          <a:bodyPr wrap="square" rtlCol="0">
            <a:spAutoFit/>
          </a:bodyPr>
          <a:lstStyle/>
          <a:p>
            <a:pPr algn="ctr"/>
            <a:r>
              <a:rPr lang="en-GB" sz="2000" b="1" u="sng" dirty="0"/>
              <a:t>Career history </a:t>
            </a:r>
          </a:p>
        </p:txBody>
      </p:sp>
      <p:sp>
        <p:nvSpPr>
          <p:cNvPr id="20" name="Arrow: Pentagon 19">
            <a:extLst>
              <a:ext uri="{FF2B5EF4-FFF2-40B4-BE49-F238E27FC236}">
                <a16:creationId xmlns:a16="http://schemas.microsoft.com/office/drawing/2014/main" id="{E44B45EF-7BBA-48ED-7620-D5B274E426BE}"/>
              </a:ext>
            </a:extLst>
          </p:cNvPr>
          <p:cNvSpPr/>
          <p:nvPr/>
        </p:nvSpPr>
        <p:spPr>
          <a:xfrm>
            <a:off x="1386102" y="4323422"/>
            <a:ext cx="1809678" cy="37073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a:t>Apprenticeship – Engineering </a:t>
            </a:r>
          </a:p>
        </p:txBody>
      </p:sp>
      <p:sp>
        <p:nvSpPr>
          <p:cNvPr id="49" name="Arrow: Pentagon 48">
            <a:extLst>
              <a:ext uri="{FF2B5EF4-FFF2-40B4-BE49-F238E27FC236}">
                <a16:creationId xmlns:a16="http://schemas.microsoft.com/office/drawing/2014/main" id="{96A0F077-12D5-D429-A27A-72C6600E6584}"/>
              </a:ext>
            </a:extLst>
          </p:cNvPr>
          <p:cNvSpPr/>
          <p:nvPr/>
        </p:nvSpPr>
        <p:spPr>
          <a:xfrm>
            <a:off x="3036666" y="4707432"/>
            <a:ext cx="1952584" cy="3077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Programme Manager</a:t>
            </a:r>
          </a:p>
        </p:txBody>
      </p:sp>
      <p:sp>
        <p:nvSpPr>
          <p:cNvPr id="50" name="Arrow: Pentagon 49">
            <a:extLst>
              <a:ext uri="{FF2B5EF4-FFF2-40B4-BE49-F238E27FC236}">
                <a16:creationId xmlns:a16="http://schemas.microsoft.com/office/drawing/2014/main" id="{6C975904-3E10-3248-9422-13C37E9D3C91}"/>
              </a:ext>
            </a:extLst>
          </p:cNvPr>
          <p:cNvSpPr/>
          <p:nvPr/>
        </p:nvSpPr>
        <p:spPr>
          <a:xfrm>
            <a:off x="4815245" y="5041843"/>
            <a:ext cx="2038319" cy="3077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Equipment Officer </a:t>
            </a:r>
            <a:r>
              <a:rPr lang="en-GB" sz="1200" dirty="0">
                <a:sym typeface="Wingdings" panose="05000000000000000000" pitchFamily="2" charset="2"/>
              </a:rPr>
              <a:t></a:t>
            </a:r>
            <a:r>
              <a:rPr lang="en-GB" sz="1200" dirty="0"/>
              <a:t> Programme Manager</a:t>
            </a:r>
          </a:p>
        </p:txBody>
      </p:sp>
      <p:sp>
        <p:nvSpPr>
          <p:cNvPr id="51" name="Arrow: Pentagon 50">
            <a:extLst>
              <a:ext uri="{FF2B5EF4-FFF2-40B4-BE49-F238E27FC236}">
                <a16:creationId xmlns:a16="http://schemas.microsoft.com/office/drawing/2014/main" id="{FC21F958-F644-8C19-1D84-1A7EF30B9774}"/>
              </a:ext>
            </a:extLst>
          </p:cNvPr>
          <p:cNvSpPr/>
          <p:nvPr/>
        </p:nvSpPr>
        <p:spPr>
          <a:xfrm>
            <a:off x="6690891" y="5383477"/>
            <a:ext cx="2171749" cy="30777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Multiple Programme Manager Roles </a:t>
            </a:r>
          </a:p>
        </p:txBody>
      </p:sp>
      <p:sp>
        <p:nvSpPr>
          <p:cNvPr id="90" name="Arrow: Pentagon 89">
            <a:extLst>
              <a:ext uri="{FF2B5EF4-FFF2-40B4-BE49-F238E27FC236}">
                <a16:creationId xmlns:a16="http://schemas.microsoft.com/office/drawing/2014/main" id="{A5821959-6931-DF2E-C1C0-36D671745871}"/>
              </a:ext>
            </a:extLst>
          </p:cNvPr>
          <p:cNvSpPr/>
          <p:nvPr/>
        </p:nvSpPr>
        <p:spPr>
          <a:xfrm>
            <a:off x="8686109" y="5704275"/>
            <a:ext cx="3431910" cy="3594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Management Head – Enterprise Portfolio </a:t>
            </a:r>
          </a:p>
        </p:txBody>
      </p:sp>
      <p:sp>
        <p:nvSpPr>
          <p:cNvPr id="91" name="Arrow: Pentagon 90">
            <a:extLst>
              <a:ext uri="{FF2B5EF4-FFF2-40B4-BE49-F238E27FC236}">
                <a16:creationId xmlns:a16="http://schemas.microsoft.com/office/drawing/2014/main" id="{4AF322C9-AAD0-1905-A05B-4B38774C8DB1}"/>
              </a:ext>
            </a:extLst>
          </p:cNvPr>
          <p:cNvSpPr/>
          <p:nvPr/>
        </p:nvSpPr>
        <p:spPr>
          <a:xfrm>
            <a:off x="10042625" y="6033788"/>
            <a:ext cx="1720288" cy="307776"/>
          </a:xfrm>
          <a:prstGeom prst="homePlate">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a:solidFill>
                  <a:schemeClr val="tx1"/>
                </a:solidFill>
              </a:rPr>
              <a:t>Project Manager</a:t>
            </a:r>
          </a:p>
        </p:txBody>
      </p:sp>
    </p:spTree>
    <p:extLst>
      <p:ext uri="{BB962C8B-B14F-4D97-AF65-F5344CB8AC3E}">
        <p14:creationId xmlns:p14="http://schemas.microsoft.com/office/powerpoint/2010/main" val="1476855079"/>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119</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Microsoft Sans Serif</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2024-01-29T10:59:20Z</dcterms:created>
  <dcterms:modified xsi:type="dcterms:W3CDTF">2024-01-29T11:11:23Z</dcterms:modified>
</cp:coreProperties>
</file>